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5" r:id="rId7"/>
    <p:sldId id="260" r:id="rId8"/>
    <p:sldId id="274" r:id="rId9"/>
    <p:sldId id="261" r:id="rId10"/>
    <p:sldId id="268" r:id="rId11"/>
    <p:sldId id="262" r:id="rId12"/>
    <p:sldId id="264" r:id="rId13"/>
    <p:sldId id="263" r:id="rId14"/>
    <p:sldId id="267" r:id="rId15"/>
    <p:sldId id="266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Arquitectura de Computadoras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254209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s-MX" dirty="0"/>
              <a:t>Arquitectura CISC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Desarrollados principalmente por Intel</a:t>
            </a:r>
          </a:p>
          <a:p>
            <a:r>
              <a:rPr lang="es-MX" dirty="0"/>
              <a:t>Conjunto amplio de instrucciones</a:t>
            </a:r>
          </a:p>
          <a:p>
            <a:r>
              <a:rPr lang="es-MX" dirty="0"/>
              <a:t>Instrucciones que permiten realizar operaciones complejas entre </a:t>
            </a:r>
            <a:r>
              <a:rPr lang="es-MX" dirty="0" err="1"/>
              <a:t>operandos</a:t>
            </a:r>
            <a:r>
              <a:rPr lang="es-MX" dirty="0"/>
              <a:t> situados en memoria</a:t>
            </a:r>
          </a:p>
          <a:p>
            <a:r>
              <a:rPr lang="es-MX" dirty="0"/>
              <a:t>Dificulta el paralelismo de instrucción</a:t>
            </a:r>
          </a:p>
          <a:p>
            <a:r>
              <a:rPr lang="es-MX" dirty="0"/>
              <a:t>Actualmente los procesadores CISC convierten las instrucciones a RISC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5171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RISC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RISC = Conjunto Reducido de Instrucciones</a:t>
            </a:r>
          </a:p>
          <a:p>
            <a:pPr lvl="1"/>
            <a:r>
              <a:rPr lang="es-MX" dirty="0"/>
              <a:t>Conjunto limitado de instrucciones, para ejecutarse rápidamente</a:t>
            </a:r>
          </a:p>
          <a:p>
            <a:pPr lvl="1"/>
            <a:r>
              <a:rPr lang="es-MX" dirty="0"/>
              <a:t>Instrucciones orientadas a los registros con acceso limitado a memoria</a:t>
            </a:r>
          </a:p>
          <a:p>
            <a:pPr lvl="1"/>
            <a:r>
              <a:rPr lang="es-MX" dirty="0"/>
              <a:t>Instrucciones de LOAD y STORE son quienes acceden a memoria</a:t>
            </a:r>
          </a:p>
          <a:p>
            <a:pPr lvl="1"/>
            <a:r>
              <a:rPr lang="es-MX" dirty="0"/>
              <a:t>Modos limitados de direccionamiento</a:t>
            </a:r>
          </a:p>
          <a:p>
            <a:pPr lvl="1"/>
            <a:r>
              <a:rPr lang="es-MX" dirty="0"/>
              <a:t>Banco de registros grande</a:t>
            </a:r>
          </a:p>
          <a:p>
            <a:pPr lvl="1"/>
            <a:r>
              <a:rPr lang="es-MX" dirty="0"/>
              <a:t>Palabra de instrucción con extensión y formato fijos, lo que simplifica la decodificación	</a:t>
            </a:r>
          </a:p>
        </p:txBody>
      </p:sp>
    </p:spTree>
    <p:extLst>
      <p:ext uri="{BB962C8B-B14F-4D97-AF65-F5344CB8AC3E}">
        <p14:creationId xmlns:p14="http://schemas.microsoft.com/office/powerpoint/2010/main" val="82650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1198" y="449486"/>
            <a:ext cx="3791635" cy="745544"/>
          </a:xfrm>
        </p:spPr>
        <p:txBody>
          <a:bodyPr/>
          <a:lstStyle/>
          <a:p>
            <a:r>
              <a:rPr lang="es-MX" dirty="0"/>
              <a:t>Ejemplos de RISC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1980" y="1195030"/>
            <a:ext cx="4139365" cy="1082996"/>
          </a:xfrm>
        </p:spPr>
        <p:txBody>
          <a:bodyPr/>
          <a:lstStyle/>
          <a:p>
            <a:r>
              <a:rPr lang="es-MX" b="1" dirty="0" err="1"/>
              <a:t>PowerPC</a:t>
            </a:r>
            <a:endParaRPr lang="es-MX" b="1" dirty="0"/>
          </a:p>
          <a:p>
            <a:pPr lvl="1"/>
            <a:r>
              <a:rPr lang="es-MX" dirty="0"/>
              <a:t>Desarrollado por IBM, Motorola, Apple</a:t>
            </a:r>
          </a:p>
          <a:p>
            <a:pPr lvl="1"/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30859" y="-69859"/>
            <a:ext cx="5769024" cy="75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1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618186" y="1195029"/>
            <a:ext cx="4353159" cy="1535291"/>
          </a:xfrm>
        </p:spPr>
        <p:txBody>
          <a:bodyPr>
            <a:normAutofit/>
          </a:bodyPr>
          <a:lstStyle/>
          <a:p>
            <a:r>
              <a:rPr lang="es-MX" b="1" dirty="0"/>
              <a:t>ARM</a:t>
            </a:r>
          </a:p>
          <a:p>
            <a:pPr lvl="1"/>
            <a:r>
              <a:rPr lang="es-MX" dirty="0"/>
              <a:t>Desarrollado ARM Holdings</a:t>
            </a:r>
          </a:p>
          <a:p>
            <a:pPr lvl="1"/>
            <a:r>
              <a:rPr lang="es-MX" dirty="0"/>
              <a:t>Ampliamente utilizados en tecnología móvil</a:t>
            </a:r>
          </a:p>
          <a:p>
            <a:pPr lvl="1"/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92" y="144799"/>
            <a:ext cx="5368076" cy="64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9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06566" y="2843525"/>
            <a:ext cx="4353159" cy="1535291"/>
          </a:xfrm>
        </p:spPr>
        <p:txBody>
          <a:bodyPr>
            <a:normAutofit/>
          </a:bodyPr>
          <a:lstStyle/>
          <a:p>
            <a:r>
              <a:rPr lang="es-MX" b="1" dirty="0"/>
              <a:t>SPARC</a:t>
            </a:r>
          </a:p>
          <a:p>
            <a:pPr lvl="1"/>
            <a:r>
              <a:rPr lang="es-MX" dirty="0"/>
              <a:t>Desarrollado por </a:t>
            </a:r>
            <a:r>
              <a:rPr lang="es-MX" dirty="0" err="1"/>
              <a:t>Sun</a:t>
            </a:r>
            <a:r>
              <a:rPr lang="es-MX" dirty="0"/>
              <a:t> </a:t>
            </a:r>
            <a:r>
              <a:rPr lang="es-MX" dirty="0" err="1"/>
              <a:t>Micrsystems</a:t>
            </a:r>
            <a:endParaRPr lang="es-MX" dirty="0"/>
          </a:p>
          <a:p>
            <a:pPr lvl="1"/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725" y="441839"/>
            <a:ext cx="74771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8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0" y="2627291"/>
            <a:ext cx="4636394" cy="1957587"/>
          </a:xfrm>
        </p:spPr>
        <p:txBody>
          <a:bodyPr>
            <a:normAutofit fontScale="92500" lnSpcReduction="10000"/>
          </a:bodyPr>
          <a:lstStyle/>
          <a:p>
            <a:r>
              <a:rPr lang="es-MX" b="1" dirty="0"/>
              <a:t>MIPS</a:t>
            </a:r>
          </a:p>
          <a:p>
            <a:pPr lvl="1"/>
            <a:r>
              <a:rPr lang="es-MX" dirty="0"/>
              <a:t>Desarrollado MIPS Technologies</a:t>
            </a:r>
          </a:p>
          <a:p>
            <a:pPr lvl="1"/>
            <a:r>
              <a:rPr lang="es-MX" dirty="0"/>
              <a:t>Ampliamente utilizados en sistemas embebidos, </a:t>
            </a:r>
            <a:r>
              <a:rPr lang="es-MX" dirty="0" err="1"/>
              <a:t>routers</a:t>
            </a:r>
            <a:r>
              <a:rPr lang="es-MX" dirty="0"/>
              <a:t> CISCO, consolas como </a:t>
            </a:r>
            <a:r>
              <a:rPr lang="es-MX" dirty="0" err="1"/>
              <a:t>nintendo</a:t>
            </a:r>
            <a:r>
              <a:rPr lang="es-MX" dirty="0"/>
              <a:t> 64, Play </a:t>
            </a:r>
            <a:r>
              <a:rPr lang="es-MX" dirty="0" err="1"/>
              <a:t>Station</a:t>
            </a:r>
            <a:endParaRPr lang="es-MX" dirty="0"/>
          </a:p>
          <a:p>
            <a:pPr lvl="1"/>
            <a:r>
              <a:rPr lang="es-MX" dirty="0"/>
              <a:t>Las arquitectura MIPS es la base de los </a:t>
            </a:r>
            <a:r>
              <a:rPr lang="es-MX" dirty="0" err="1"/>
              <a:t>procesacores</a:t>
            </a:r>
            <a:r>
              <a:rPr lang="es-MX" dirty="0"/>
              <a:t> </a:t>
            </a:r>
            <a:r>
              <a:rPr lang="es-MX" dirty="0" err="1"/>
              <a:t>superescalares</a:t>
            </a:r>
            <a:r>
              <a:rPr lang="es-MX" dirty="0"/>
              <a:t> actuales</a:t>
            </a:r>
          </a:p>
        </p:txBody>
      </p:sp>
      <p:pic>
        <p:nvPicPr>
          <p:cNvPr id="1026" name="Picture 2" descr="http://ces.itec.kit.edu/RISPP/pictures/Overview/RISPP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31" y="850007"/>
            <a:ext cx="7897691" cy="51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51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5713"/>
          </a:xfrm>
        </p:spPr>
        <p:txBody>
          <a:bodyPr/>
          <a:lstStyle/>
          <a:p>
            <a:r>
              <a:rPr lang="es-MX" dirty="0"/>
              <a:t>Procesadores </a:t>
            </a:r>
            <a:r>
              <a:rPr lang="es-MX" dirty="0" err="1"/>
              <a:t>Superescalares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3" y="1558344"/>
            <a:ext cx="9509855" cy="5048517"/>
          </a:xfrm>
        </p:spPr>
        <p:txBody>
          <a:bodyPr>
            <a:normAutofit/>
          </a:bodyPr>
          <a:lstStyle/>
          <a:p>
            <a:r>
              <a:rPr lang="es-MX" dirty="0"/>
              <a:t>Procesadores capaces de ejecutar mas de una instrucción por ciclo de reloj</a:t>
            </a:r>
          </a:p>
          <a:p>
            <a:r>
              <a:rPr lang="es-MX" dirty="0"/>
              <a:t>Hace uso del paralelismo de instrucciones y del paralelismo del flujo utilizando técnicas de </a:t>
            </a:r>
            <a:r>
              <a:rPr lang="es-MX" i="1" dirty="0"/>
              <a:t>pipeline </a:t>
            </a:r>
            <a:r>
              <a:rPr lang="es-MX" dirty="0"/>
              <a:t>en etapas</a:t>
            </a:r>
          </a:p>
          <a:p>
            <a:pPr lvl="1"/>
            <a:r>
              <a:rPr lang="es-MX" dirty="0"/>
              <a:t>Búsqueda de instrucción (</a:t>
            </a:r>
            <a:r>
              <a:rPr lang="es-MX" dirty="0" err="1"/>
              <a:t>Fetch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Decodificación</a:t>
            </a:r>
          </a:p>
          <a:p>
            <a:pPr lvl="1"/>
            <a:r>
              <a:rPr lang="es-MX" dirty="0"/>
              <a:t>Ejecución</a:t>
            </a:r>
          </a:p>
          <a:p>
            <a:pPr lvl="1"/>
            <a:r>
              <a:rPr lang="es-MX" dirty="0"/>
              <a:t>Acceso a memoria</a:t>
            </a:r>
          </a:p>
          <a:p>
            <a:r>
              <a:rPr lang="es-MX"/>
              <a:t>Problemas </a:t>
            </a:r>
            <a:r>
              <a:rPr lang="es-MX" dirty="0"/>
              <a:t>de:</a:t>
            </a:r>
          </a:p>
          <a:p>
            <a:pPr lvl="1"/>
            <a:r>
              <a:rPr lang="es-MX" dirty="0"/>
              <a:t>Conflictos de recursos</a:t>
            </a:r>
          </a:p>
          <a:p>
            <a:pPr lvl="1"/>
            <a:r>
              <a:rPr lang="es-MX" dirty="0"/>
              <a:t>Dependencias de datos</a:t>
            </a:r>
          </a:p>
          <a:p>
            <a:pPr lvl="1"/>
            <a:r>
              <a:rPr lang="es-MX" dirty="0"/>
              <a:t>Dependencias de instrucciones</a:t>
            </a:r>
          </a:p>
        </p:txBody>
      </p:sp>
    </p:spTree>
    <p:extLst>
      <p:ext uri="{BB962C8B-B14F-4D97-AF65-F5344CB8AC3E}">
        <p14:creationId xmlns:p14="http://schemas.microsoft.com/office/powerpoint/2010/main" val="3579470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seweb.ucsd.edu/classes/wi08/cse141/Media/mystery-pip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25" y="0"/>
            <a:ext cx="97971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70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045"/>
          </a:xfrm>
        </p:spPr>
        <p:txBody>
          <a:bodyPr/>
          <a:lstStyle/>
          <a:p>
            <a:r>
              <a:rPr lang="es-MX" dirty="0"/>
              <a:t>Procesadores Vectoriales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3" y="1468193"/>
            <a:ext cx="9600007" cy="4573170"/>
          </a:xfrm>
        </p:spPr>
        <p:txBody>
          <a:bodyPr/>
          <a:lstStyle/>
          <a:p>
            <a:r>
              <a:rPr lang="es-MX" dirty="0"/>
              <a:t>Procesador que ejecuta operaciones sobre vectores de datos</a:t>
            </a:r>
          </a:p>
          <a:p>
            <a:r>
              <a:rPr lang="es-MX" dirty="0"/>
              <a:t>Pueden decodificar instrucciones cuyos </a:t>
            </a:r>
            <a:r>
              <a:rPr lang="es-MX" dirty="0" err="1"/>
              <a:t>operandos</a:t>
            </a:r>
            <a:r>
              <a:rPr lang="es-MX" dirty="0"/>
              <a:t> son vectores de datos completos</a:t>
            </a:r>
          </a:p>
          <a:p>
            <a:r>
              <a:rPr lang="es-MX" dirty="0"/>
              <a:t>La conversión de un programa escalar a uno vectorial se llama </a:t>
            </a:r>
            <a:r>
              <a:rPr lang="es-MX" dirty="0" err="1"/>
              <a:t>Vectorización</a:t>
            </a:r>
            <a:endParaRPr lang="es-MX" dirty="0"/>
          </a:p>
          <a:p>
            <a:r>
              <a:rPr lang="es-MX" dirty="0"/>
              <a:t>Se utilizan en el área  cómputo científico</a:t>
            </a:r>
          </a:p>
          <a:p>
            <a:pPr lvl="1"/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201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287"/>
          </a:xfrm>
        </p:spPr>
        <p:txBody>
          <a:bodyPr/>
          <a:lstStyle/>
          <a:p>
            <a:r>
              <a:rPr lang="es-MX" dirty="0"/>
              <a:t>Clasificación de </a:t>
            </a:r>
            <a:r>
              <a:rPr lang="es-MX" dirty="0" err="1"/>
              <a:t>Flynn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2483" y="1287887"/>
            <a:ext cx="6071196" cy="4753475"/>
          </a:xfrm>
        </p:spPr>
        <p:txBody>
          <a:bodyPr/>
          <a:lstStyle/>
          <a:p>
            <a:r>
              <a:rPr lang="es-MX" dirty="0"/>
              <a:t>Clasificación de las computadoras con base en el numero de instrucciones concurrentes y en los flujos de datos disponibles</a:t>
            </a:r>
          </a:p>
          <a:p>
            <a:pPr lvl="1"/>
            <a:r>
              <a:rPr lang="es-MX" dirty="0"/>
              <a:t>Una instrucción – un dato (SISD): Procesador que no explota el paralelismo en instrucción ni en dato</a:t>
            </a:r>
          </a:p>
          <a:p>
            <a:pPr lvl="1"/>
            <a:r>
              <a:rPr lang="es-MX" dirty="0"/>
              <a:t>Múltiples instrucciones – un dato (MISD): Utilizadas en el paralelismo redundante, en sistemas de navegación en donde se requiere de un respaldo</a:t>
            </a:r>
          </a:p>
          <a:p>
            <a:pPr lvl="1"/>
            <a:r>
              <a:rPr lang="es-MX" dirty="0"/>
              <a:t>Una instrucción – Múltiples datos (SIMD): Procesadores vectoriales</a:t>
            </a:r>
          </a:p>
          <a:p>
            <a:pPr lvl="1"/>
            <a:r>
              <a:rPr lang="es-MX" dirty="0"/>
              <a:t>Múltiples instrucciones – múltiples datos (MIMD): Sistemas distribuidos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99" y="897645"/>
            <a:ext cx="4958366" cy="54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Organización de una computadora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Hace referencia a las unidad lógicas que componen a una computadora</a:t>
            </a:r>
          </a:p>
          <a:p>
            <a:pPr lvl="1"/>
            <a:r>
              <a:rPr lang="es-MX" dirty="0"/>
              <a:t>Unidad central de proceso</a:t>
            </a:r>
          </a:p>
          <a:p>
            <a:pPr lvl="1"/>
            <a:r>
              <a:rPr lang="es-MX" dirty="0"/>
              <a:t>Unidad de memoria</a:t>
            </a:r>
          </a:p>
          <a:p>
            <a:pPr lvl="1"/>
            <a:r>
              <a:rPr lang="es-MX" dirty="0"/>
              <a:t>Unidad de entrada/salida</a:t>
            </a:r>
          </a:p>
          <a:p>
            <a:pPr marL="457200" lvl="1" indent="0">
              <a:buNone/>
            </a:pPr>
            <a:endParaRPr lang="es-MX" dirty="0"/>
          </a:p>
          <a:p>
            <a:r>
              <a:rPr lang="es-MX" dirty="0"/>
              <a:t>A las funciones que realizan cada una de las unidad</a:t>
            </a:r>
          </a:p>
          <a:p>
            <a:r>
              <a:rPr lang="es-MX" dirty="0"/>
              <a:t>Forma en como se comunican las unidades</a:t>
            </a:r>
          </a:p>
          <a:p>
            <a:r>
              <a:rPr lang="es-MX" dirty="0"/>
              <a:t>EJEMPLOS:</a:t>
            </a:r>
          </a:p>
          <a:p>
            <a:pPr lvl="1"/>
            <a:r>
              <a:rPr lang="es-MX" dirty="0"/>
              <a:t>Set de instrucciones</a:t>
            </a:r>
          </a:p>
          <a:p>
            <a:pPr lvl="1"/>
            <a:r>
              <a:rPr lang="es-MX" dirty="0"/>
              <a:t>Registros del procesador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9205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Computadoras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Hace énfasis en la forma de construir cada una de las unidades lógicas para que realicen funciones especificadas por su organización</a:t>
            </a:r>
          </a:p>
          <a:p>
            <a:r>
              <a:rPr lang="es-MX" dirty="0"/>
              <a:t>EJEMPLOS:</a:t>
            </a:r>
          </a:p>
          <a:p>
            <a:pPr lvl="1"/>
            <a:r>
              <a:rPr lang="es-MX" dirty="0"/>
              <a:t>Detalles de construcción de la ALU</a:t>
            </a:r>
          </a:p>
          <a:p>
            <a:pPr lvl="1"/>
            <a:r>
              <a:rPr lang="es-MX" dirty="0"/>
              <a:t>Numero de bits para representación de números </a:t>
            </a:r>
          </a:p>
          <a:p>
            <a:pPr lvl="1"/>
            <a:r>
              <a:rPr lang="es-MX" dirty="0"/>
              <a:t>Formato de instrucción</a:t>
            </a:r>
          </a:p>
          <a:p>
            <a:pPr lvl="1"/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379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Nociones básicas de un computador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3" y="2160589"/>
            <a:ext cx="10540165" cy="3880773"/>
          </a:xfrm>
        </p:spPr>
        <p:txBody>
          <a:bodyPr/>
          <a:lstStyle/>
          <a:p>
            <a:r>
              <a:rPr lang="es-MX" b="1" dirty="0"/>
              <a:t>Memoria de programa: </a:t>
            </a:r>
            <a:r>
              <a:rPr lang="es-MX" dirty="0"/>
              <a:t>Contiene todas las instrucciones del programa a ejecutarse en el procesador</a:t>
            </a:r>
          </a:p>
          <a:p>
            <a:r>
              <a:rPr lang="es-MX" b="1" dirty="0"/>
              <a:t>Memoria de datos: </a:t>
            </a:r>
            <a:r>
              <a:rPr lang="es-MX" dirty="0"/>
              <a:t>Almacena los datos necesarios para la ejecución de un programa así como los datos que son resultados de la ejecución.</a:t>
            </a:r>
          </a:p>
          <a:p>
            <a:r>
              <a:rPr lang="es-MX" b="1" dirty="0"/>
              <a:t>Unidad Aritmética Lógica: </a:t>
            </a:r>
            <a:r>
              <a:rPr lang="es-MX" dirty="0"/>
              <a:t>Se encarga de realizar todas las operaciones aritméticas y lógicas de los programas</a:t>
            </a:r>
          </a:p>
          <a:p>
            <a:r>
              <a:rPr lang="es-MX" b="1" dirty="0"/>
              <a:t>Registros: </a:t>
            </a:r>
            <a:r>
              <a:rPr lang="es-MX" dirty="0"/>
              <a:t>Son las localidades de memoria mas cercanas al procesador y que alojan a los datos de uso excesivo </a:t>
            </a:r>
          </a:p>
          <a:p>
            <a:r>
              <a:rPr lang="es-MX" b="1" dirty="0"/>
              <a:t>Unidad de control: </a:t>
            </a:r>
            <a:r>
              <a:rPr lang="es-MX" dirty="0"/>
              <a:t>Bloque del microprocesador que se encarga de activar o desactivar a las demás unidades para la ejecución de las instrucciones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91925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Von </a:t>
            </a:r>
            <a:r>
              <a:rPr lang="es-MX" dirty="0" err="1"/>
              <a:t>Neuman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Utilizan una sola memoria para almacenar Instrucciones y Datos</a:t>
            </a:r>
          </a:p>
          <a:p>
            <a:r>
              <a:rPr lang="es-MX" dirty="0"/>
              <a:t>Organización:</a:t>
            </a:r>
          </a:p>
          <a:p>
            <a:pPr lvl="1"/>
            <a:r>
              <a:rPr lang="es-MX" dirty="0"/>
              <a:t>ALU</a:t>
            </a:r>
          </a:p>
          <a:p>
            <a:pPr lvl="1"/>
            <a:r>
              <a:rPr lang="es-MX" dirty="0"/>
              <a:t>Unidad de control</a:t>
            </a:r>
          </a:p>
          <a:p>
            <a:pPr lvl="1"/>
            <a:r>
              <a:rPr lang="es-MX" dirty="0"/>
              <a:t>Memoria</a:t>
            </a:r>
          </a:p>
          <a:p>
            <a:pPr lvl="1"/>
            <a:r>
              <a:rPr lang="es-MX" dirty="0"/>
              <a:t>Dispositivos de entrada/salida</a:t>
            </a:r>
          </a:p>
          <a:p>
            <a:pPr lvl="1"/>
            <a:r>
              <a:rPr lang="es-MX" dirty="0"/>
              <a:t>Bus de datos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02" y="3375607"/>
            <a:ext cx="4229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3091" y="3021876"/>
            <a:ext cx="2542384" cy="665408"/>
          </a:xfrm>
        </p:spPr>
        <p:txBody>
          <a:bodyPr/>
          <a:lstStyle/>
          <a:p>
            <a:r>
              <a:rPr lang="es-MX" dirty="0"/>
              <a:t>Pentium IV</a:t>
            </a:r>
          </a:p>
        </p:txBody>
      </p:sp>
      <p:pic>
        <p:nvPicPr>
          <p:cNvPr id="1026" name="Picture 2" descr="http://img.xataka.com/2013/03/intel-p5-microar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994" y="346999"/>
            <a:ext cx="8336578" cy="60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5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819" y="3191088"/>
            <a:ext cx="4165122" cy="665408"/>
          </a:xfrm>
        </p:spPr>
        <p:txBody>
          <a:bodyPr/>
          <a:lstStyle/>
          <a:p>
            <a:r>
              <a:rPr lang="es-MX" dirty="0"/>
              <a:t>Intel </a:t>
            </a:r>
            <a:r>
              <a:rPr lang="es-MX" dirty="0" err="1"/>
              <a:t>Core</a:t>
            </a:r>
            <a:r>
              <a:rPr lang="es-MX" dirty="0"/>
              <a:t> 2 </a:t>
            </a:r>
            <a:r>
              <a:rPr lang="es-MX" dirty="0" err="1"/>
              <a:t>Dou</a:t>
            </a:r>
            <a:r>
              <a:rPr lang="es-MX" dirty="0"/>
              <a:t> ®</a:t>
            </a:r>
          </a:p>
        </p:txBody>
      </p:sp>
      <p:pic>
        <p:nvPicPr>
          <p:cNvPr id="1026" name="Picture 2" descr="http://upload.wikimedia.org/wikipedia/commons/thumb/6/60/Intel_Core2_arch.svg/1052px-Intel_Core2_arc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50" y="15665"/>
            <a:ext cx="5909802" cy="68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08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3F71E-2E76-C747-BEF2-3BF6E6E2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Intel i7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353336-4DA0-1644-8B2D-1A766AEB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0A5005-56F6-C44E-BAF6-D175D086C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320344"/>
            <a:ext cx="601578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8744"/>
          </a:xfrm>
        </p:spPr>
        <p:txBody>
          <a:bodyPr/>
          <a:lstStyle/>
          <a:p>
            <a:r>
              <a:rPr lang="es-MX" dirty="0"/>
              <a:t>Arquitectura Harvard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722707"/>
            <a:ext cx="8596668" cy="1973529"/>
          </a:xfrm>
        </p:spPr>
        <p:txBody>
          <a:bodyPr/>
          <a:lstStyle/>
          <a:p>
            <a:r>
              <a:rPr lang="es-MX" dirty="0"/>
              <a:t>Separa a la memora de datos de la memoria de programa </a:t>
            </a:r>
          </a:p>
          <a:p>
            <a:r>
              <a:rPr lang="es-MX" dirty="0"/>
              <a:t>Realiza accesos a las memorias por buses separados</a:t>
            </a:r>
          </a:p>
          <a:p>
            <a:r>
              <a:rPr lang="es-MX" dirty="0"/>
              <a:t>Ancho de palabra puede ser diferente</a:t>
            </a:r>
          </a:p>
          <a:p>
            <a:r>
              <a:rPr lang="es-MX" dirty="0"/>
              <a:t>Accesos a memoria simultáneos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860599"/>
            <a:ext cx="8743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215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3719</TotalTime>
  <Words>600</Words>
  <Application>Microsoft Macintosh PowerPoint</Application>
  <PresentationFormat>Panorámica</PresentationFormat>
  <Paragraphs>89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Faceta</vt:lpstr>
      <vt:lpstr>Arquitectura de Computadoras</vt:lpstr>
      <vt:lpstr>Organización de una computadora</vt:lpstr>
      <vt:lpstr>Arquitectura de Computadoras</vt:lpstr>
      <vt:lpstr>Nociones básicas de un computador</vt:lpstr>
      <vt:lpstr>Arquitectura Von Neuman</vt:lpstr>
      <vt:lpstr>Pentium IV</vt:lpstr>
      <vt:lpstr>Intel Core 2 Dou ®</vt:lpstr>
      <vt:lpstr>Intel i7</vt:lpstr>
      <vt:lpstr>Arquitectura Harvard</vt:lpstr>
      <vt:lpstr>Arquitectura CISC</vt:lpstr>
      <vt:lpstr>Arquitectura RISC</vt:lpstr>
      <vt:lpstr>Ejemplos de RISC</vt:lpstr>
      <vt:lpstr>Presentación de PowerPoint</vt:lpstr>
      <vt:lpstr>Presentación de PowerPoint</vt:lpstr>
      <vt:lpstr>Presentación de PowerPoint</vt:lpstr>
      <vt:lpstr>Procesadores Superescalares</vt:lpstr>
      <vt:lpstr>Presentación de PowerPoint</vt:lpstr>
      <vt:lpstr>Procesadores Vectoriales</vt:lpstr>
      <vt:lpstr>Clasificación de Flynn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de Computadoras</dc:title>
  <dc:creator>Luffi</dc:creator>
  <cp:lastModifiedBy>Jaime Vega Garcia</cp:lastModifiedBy>
  <cp:revision>43</cp:revision>
  <dcterms:created xsi:type="dcterms:W3CDTF">2014-06-23T19:31:41Z</dcterms:created>
  <dcterms:modified xsi:type="dcterms:W3CDTF">2020-01-23T20:06:08Z</dcterms:modified>
</cp:coreProperties>
</file>